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2"/>
  </p:notesMasterIdLst>
  <p:sldIdLst>
    <p:sldId id="273" r:id="rId6"/>
    <p:sldId id="317" r:id="rId7"/>
    <p:sldId id="343" r:id="rId8"/>
    <p:sldId id="347" r:id="rId9"/>
    <p:sldId id="349" r:id="rId10"/>
    <p:sldId id="289" r:id="rId11"/>
    <p:sldId id="354" r:id="rId12"/>
    <p:sldId id="355" r:id="rId13"/>
    <p:sldId id="358" r:id="rId14"/>
    <p:sldId id="359" r:id="rId15"/>
    <p:sldId id="362" r:id="rId16"/>
    <p:sldId id="356" r:id="rId17"/>
    <p:sldId id="360" r:id="rId18"/>
    <p:sldId id="361" r:id="rId19"/>
    <p:sldId id="329" r:id="rId20"/>
    <p:sldId id="363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1A"/>
    <a:srgbClr val="42909E"/>
    <a:srgbClr val="172061"/>
    <a:srgbClr val="D26D25"/>
    <a:srgbClr val="72A3AE"/>
    <a:srgbClr val="94CBD5"/>
    <a:srgbClr val="9D5217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800E9-A8F8-4E48-8B34-795573C3D5CD}" v="40" dt="2020-04-20T08:32:08.813"/>
    <p1510:client id="{655BDEB6-C43F-4FB8-8F5E-BCC7A30B0E26}" v="24" dt="2020-04-20T08:21:51.977"/>
    <p1510:client id="{AFD13431-4A7B-4E58-90CC-985AC1B76EA8}" v="86" dt="2020-04-20T08:58:55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S::m.huizer@helicon.nl::6bc960c0-5d73-417d-ac74-793b77e58855" providerId="AD" clId="Web-{655BDEB6-C43F-4FB8-8F5E-BCC7A30B0E26}"/>
    <pc:docChg chg="modSld">
      <pc:chgData name="Machiel Huizer" userId="S::m.huizer@helicon.nl::6bc960c0-5d73-417d-ac74-793b77e58855" providerId="AD" clId="Web-{655BDEB6-C43F-4FB8-8F5E-BCC7A30B0E26}" dt="2020-04-20T08:21:40.617" v="19"/>
      <pc:docMkLst>
        <pc:docMk/>
      </pc:docMkLst>
      <pc:sldChg chg="modSp">
        <pc:chgData name="Machiel Huizer" userId="S::m.huizer@helicon.nl::6bc960c0-5d73-417d-ac74-793b77e58855" providerId="AD" clId="Web-{655BDEB6-C43F-4FB8-8F5E-BCC7A30B0E26}" dt="2020-04-20T08:21:40.617" v="19"/>
        <pc:sldMkLst>
          <pc:docMk/>
          <pc:sldMk cId="487778070" sldId="342"/>
        </pc:sldMkLst>
        <pc:graphicFrameChg chg="mod modGraphic">
          <ac:chgData name="Machiel Huizer" userId="S::m.huizer@helicon.nl::6bc960c0-5d73-417d-ac74-793b77e58855" providerId="AD" clId="Web-{655BDEB6-C43F-4FB8-8F5E-BCC7A30B0E26}" dt="2020-04-20T08:21:40.617" v="19"/>
          <ac:graphicFrameMkLst>
            <pc:docMk/>
            <pc:sldMk cId="487778070" sldId="342"/>
            <ac:graphicFrameMk id="5" creationId="{00000000-0000-0000-0000-000000000000}"/>
          </ac:graphicFrameMkLst>
        </pc:graphicFrameChg>
      </pc:sldChg>
    </pc:docChg>
  </pc:docChgLst>
  <pc:docChgLst>
    <pc:chgData name="Machiel Huizer" userId="S::m.huizer@helicon.nl::6bc960c0-5d73-417d-ac74-793b77e58855" providerId="AD" clId="Web-{075800E9-A8F8-4E48-8B34-795573C3D5CD}"/>
    <pc:docChg chg="modSld">
      <pc:chgData name="Machiel Huizer" userId="S::m.huizer@helicon.nl::6bc960c0-5d73-417d-ac74-793b77e58855" providerId="AD" clId="Web-{075800E9-A8F8-4E48-8B34-795573C3D5CD}" dt="2020-04-20T08:32:06.953" v="7"/>
      <pc:docMkLst>
        <pc:docMk/>
      </pc:docMkLst>
      <pc:sldChg chg="modSp">
        <pc:chgData name="Machiel Huizer" userId="S::m.huizer@helicon.nl::6bc960c0-5d73-417d-ac74-793b77e58855" providerId="AD" clId="Web-{075800E9-A8F8-4E48-8B34-795573C3D5CD}" dt="2020-04-20T08:32:06.953" v="7"/>
        <pc:sldMkLst>
          <pc:docMk/>
          <pc:sldMk cId="487778070" sldId="342"/>
        </pc:sldMkLst>
        <pc:graphicFrameChg chg="mod modGraphic">
          <ac:chgData name="Machiel Huizer" userId="S::m.huizer@helicon.nl::6bc960c0-5d73-417d-ac74-793b77e58855" providerId="AD" clId="Web-{075800E9-A8F8-4E48-8B34-795573C3D5CD}" dt="2020-04-20T08:32:06.953" v="7"/>
          <ac:graphicFrameMkLst>
            <pc:docMk/>
            <pc:sldMk cId="487778070" sldId="342"/>
            <ac:graphicFrameMk id="5" creationId="{00000000-0000-0000-0000-000000000000}"/>
          </ac:graphicFrameMkLst>
        </pc:graphicFrameChg>
      </pc:sldChg>
    </pc:docChg>
  </pc:docChgLst>
  <pc:docChgLst>
    <pc:chgData name="Machiel Huizer" userId="S::m.huizer@helicon.nl::6bc960c0-5d73-417d-ac74-793b77e58855" providerId="AD" clId="Web-{AFD13431-4A7B-4E58-90CC-985AC1B76EA8}"/>
    <pc:docChg chg="modSld">
      <pc:chgData name="Machiel Huizer" userId="S::m.huizer@helicon.nl::6bc960c0-5d73-417d-ac74-793b77e58855" providerId="AD" clId="Web-{AFD13431-4A7B-4E58-90CC-985AC1B76EA8}" dt="2020-04-20T08:58:53.772" v="51"/>
      <pc:docMkLst>
        <pc:docMk/>
      </pc:docMkLst>
      <pc:sldChg chg="modSp">
        <pc:chgData name="Machiel Huizer" userId="S::m.huizer@helicon.nl::6bc960c0-5d73-417d-ac74-793b77e58855" providerId="AD" clId="Web-{AFD13431-4A7B-4E58-90CC-985AC1B76EA8}" dt="2020-04-20T08:58:53.772" v="51"/>
        <pc:sldMkLst>
          <pc:docMk/>
          <pc:sldMk cId="487778070" sldId="342"/>
        </pc:sldMkLst>
        <pc:graphicFrameChg chg="mod modGraphic">
          <ac:chgData name="Machiel Huizer" userId="S::m.huizer@helicon.nl::6bc960c0-5d73-417d-ac74-793b77e58855" providerId="AD" clId="Web-{AFD13431-4A7B-4E58-90CC-985AC1B76EA8}" dt="2020-04-20T08:58:53.772" v="51"/>
          <ac:graphicFrameMkLst>
            <pc:docMk/>
            <pc:sldMk cId="487778070" sldId="342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BEE9-5ED1-47E3-91F3-8E6237564E15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C61E-FA29-48B5-B8E4-AFB31D3E6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30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52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CFFE4-AE8B-499D-916C-0C6C9F16697B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75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9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28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85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64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19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28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9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5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7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9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CB79-0957-4442-91FC-2F3137F49DB6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5EDC-6C7A-4BB4-925F-4F3A77E712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96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C50C-F525-4971-94D3-88F90DA7164A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DCCE-DF12-4EEB-9E84-7DCBDD2901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13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FC6F-3B7C-4F67-9678-CE1BF2F50575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05A9-6D46-4D7A-B6B2-D64D6A53EC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38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0494-4530-4C4A-8AB5-FD341F136C01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D4C8-0455-4A27-8EA1-9E318755D1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35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262D-55BC-4AC2-95F3-83A49ABA819C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DB68-4EB5-4D55-BFB5-3B4A363F94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558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E995-2385-4803-99AB-106C5D64AB74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28C9-1CCC-459E-94F5-FC4F97B600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914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A378-9ED8-4E77-AB48-0CBCEE8E6B34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5DB3-8282-4222-9933-9FC7E21E9A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850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3ECB-8479-41F6-A826-62E5D4300F4C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9CA9-36B1-4A53-AB43-2D10780923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66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314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C7C0-04D9-431C-87BE-C2B8B012A994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056B-B8AF-4C06-8C9F-CC7D3C8B12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785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9DC1-8CD2-49D4-B559-EBDAC5DA6E75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9DB4-A07C-412A-BDC9-1742DFB6B8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57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79E0-8DBF-4DEB-970C-2DBC66EA06CC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7F21-5C84-4CBA-8009-7B1FCDDFE6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4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32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4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55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2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3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7"/>
            <a:ext cx="12086831" cy="65685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586039" y="6212257"/>
            <a:ext cx="9605963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6" y="6212255"/>
            <a:ext cx="483759" cy="5092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2" y="3028894"/>
            <a:ext cx="9326277" cy="80021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9"/>
            <a:ext cx="1085952" cy="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C2D7A5-6971-4C1E-8DAF-E01E4A5FD6A8}" type="datetimeFigureOut">
              <a:rPr lang="nl-NL"/>
              <a:pPr>
                <a:defRPr/>
              </a:pPr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0DEF0D-D9F2-44A1-B5FD-C85DB236A0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54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lburg.maps.arcgis.com/apps/webappviewer/index.html?id=a28c727ff10f4286bcb4582fbda2279e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buurtmonitor.nl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hyperlink" Target="http://www.edugis.nl/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188389"/>
            <a:ext cx="9144000" cy="2387600"/>
          </a:xfrm>
        </p:spPr>
        <p:txBody>
          <a:bodyPr>
            <a:normAutofit/>
          </a:bodyPr>
          <a:lstStyle/>
          <a:p>
            <a:r>
              <a:rPr lang="nl-NL" sz="5400" dirty="0" smtClean="0"/>
              <a:t>Weekstart IBS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>
                <a:solidFill>
                  <a:srgbClr val="002060"/>
                </a:solidFill>
              </a:rPr>
              <a:t>Inrichting van een gebied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2575989"/>
            <a:ext cx="9144000" cy="1655763"/>
          </a:xfrm>
        </p:spPr>
        <p:txBody>
          <a:bodyPr/>
          <a:lstStyle/>
          <a:p>
            <a:r>
              <a:rPr lang="nl-NL" b="1" i="1" dirty="0" smtClean="0">
                <a:solidFill>
                  <a:srgbClr val="FF0000"/>
                </a:solidFill>
              </a:rPr>
              <a:t>Week 2</a:t>
            </a:r>
            <a:endParaRPr lang="nl-NL" b="1" i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5" name="Picture 2" descr="Inventarisatie van uw website - Siero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32" y="3299594"/>
            <a:ext cx="3240767" cy="32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4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911" y="-77055"/>
            <a:ext cx="10515600" cy="1325563"/>
          </a:xfrm>
        </p:spPr>
        <p:txBody>
          <a:bodyPr/>
          <a:lstStyle/>
          <a:p>
            <a:r>
              <a:rPr lang="nl-NL" dirty="0" smtClean="0"/>
              <a:t>LA 1 Inventarisatie opdracht en plangebied</a:t>
            </a:r>
            <a:endParaRPr lang="nl-N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5898" y="1538794"/>
            <a:ext cx="6132330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Leerproduct	</a:t>
            </a:r>
            <a:r>
              <a:rPr lang="nl-NL" sz="16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Informatie over de locatie op het gebied van: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g</a:t>
            </a: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rondsoort</a:t>
            </a:r>
            <a:endParaRPr lang="nl-NL" sz="16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flora en fauna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infrastructuur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latin typeface="Calibri"/>
                <a:ea typeface="Calibri" pitchFamily="34" charset="0"/>
                <a:cs typeface="Arial" charset="0"/>
              </a:rPr>
              <a:t>historie</a:t>
            </a: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753" y="1538794"/>
            <a:ext cx="891985" cy="1088520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>
            <a:off x="8133388" y="2083054"/>
            <a:ext cx="3309175" cy="2823648"/>
            <a:chOff x="584200" y="1927136"/>
            <a:chExt cx="5410200" cy="4156529"/>
          </a:xfrm>
        </p:grpSpPr>
        <p:pic>
          <p:nvPicPr>
            <p:cNvPr id="14" name="Picture 2" descr="Frederik Theuwis nieuwe directeur Hall of Fam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00" y="1927136"/>
              <a:ext cx="5314200" cy="3118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200" y="5111990"/>
              <a:ext cx="1892811" cy="428004"/>
            </a:xfrm>
            <a:prstGeom prst="rect">
              <a:avLst/>
            </a:prstGeom>
          </p:spPr>
        </p:pic>
        <p:sp>
          <p:nvSpPr>
            <p:cNvPr id="16" name="Tekstvak 15"/>
            <p:cNvSpPr txBox="1"/>
            <p:nvPr/>
          </p:nvSpPr>
          <p:spPr>
            <a:xfrm>
              <a:off x="584200" y="5539993"/>
              <a:ext cx="4309967" cy="54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002060"/>
                  </a:solidFill>
                </a:rPr>
                <a:t>Directeur Hall of Fame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01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911" y="-77055"/>
            <a:ext cx="10515600" cy="1325563"/>
          </a:xfrm>
        </p:spPr>
        <p:txBody>
          <a:bodyPr/>
          <a:lstStyle/>
          <a:p>
            <a:r>
              <a:rPr lang="nl-NL" dirty="0" smtClean="0"/>
              <a:t>LA 1 Inventarisatie opdracht en plangebied</a:t>
            </a:r>
            <a:endParaRPr lang="nl-N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95698" y="1327942"/>
            <a:ext cx="3355702" cy="2839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05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Leerproduct	</a:t>
            </a:r>
            <a:r>
              <a:rPr lang="nl-NL" sz="105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Informatie over de locatie op het gebied van: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g</a:t>
            </a: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rondsoort</a:t>
            </a:r>
            <a:endParaRPr lang="nl-NL" sz="105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flora en fauna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infrastructuur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latin typeface="Calibri"/>
                <a:ea typeface="Calibri" pitchFamily="34" charset="0"/>
                <a:cs typeface="Arial" charset="0"/>
              </a:rPr>
              <a:t>historie</a:t>
            </a: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05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346" y="1339251"/>
            <a:ext cx="535148" cy="653059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5156201" y="1339251"/>
            <a:ext cx="69215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Opdracht 1 opdrachtgever</a:t>
            </a:r>
          </a:p>
          <a:p>
            <a:pPr fontAlgn="base"/>
            <a:endParaRPr lang="nl-NL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</a:rPr>
              <a:t>Stel een topic lijst samen over welke onderwerpen je informatie zou willen.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</a:rPr>
              <a:t>Minimaal 5 onderwerpen.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Deadline vandaag!</a:t>
            </a:r>
            <a:r>
              <a:rPr lang="nl-NL" sz="2000" dirty="0" smtClean="0">
                <a:latin typeface="Calibri" panose="020F0502020204030204" pitchFamily="34" charset="0"/>
              </a:rPr>
              <a:t> </a:t>
            </a:r>
            <a:endParaRPr lang="nl-NL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2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911" y="-77055"/>
            <a:ext cx="10515600" cy="1325563"/>
          </a:xfrm>
        </p:spPr>
        <p:txBody>
          <a:bodyPr/>
          <a:lstStyle/>
          <a:p>
            <a:r>
              <a:rPr lang="nl-NL" dirty="0" smtClean="0"/>
              <a:t>LA 1 Inventarisatie opdracht en plangebied</a:t>
            </a:r>
            <a:endParaRPr lang="nl-N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5898" y="1538794"/>
            <a:ext cx="6132330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Leerproduct	</a:t>
            </a:r>
            <a:r>
              <a:rPr lang="nl-NL" sz="16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Informatie over de locatie op het gebied van: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g</a:t>
            </a:r>
            <a:r>
              <a:rPr lang="nl-NL" sz="1600" b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rondsoort</a:t>
            </a:r>
            <a:endParaRPr lang="nl-NL" sz="1600" b="1" dirty="0">
              <a:solidFill>
                <a:srgbClr val="FF0000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latin typeface="Calibri"/>
                <a:ea typeface="Calibri" pitchFamily="34" charset="0"/>
                <a:cs typeface="Arial" charset="0"/>
              </a:rPr>
              <a:t>flora en fauna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infrastructuur</a:t>
            </a:r>
            <a:r>
              <a:rPr lang="nl-NL" sz="1600" dirty="0">
                <a:latin typeface="Calibri"/>
                <a:ea typeface="Calibri" pitchFamily="34" charset="0"/>
                <a:cs typeface="Arial" charset="0"/>
              </a:rPr>
              <a:t>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historie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753" y="1538794"/>
            <a:ext cx="891985" cy="1088520"/>
          </a:xfrm>
          <a:prstGeom prst="rect">
            <a:avLst/>
          </a:prstGeom>
        </p:spPr>
      </p:pic>
      <p:pic>
        <p:nvPicPr>
          <p:cNvPr id="7170" name="Picture 2" descr="GIS-de Lagen Van Conceptengegevens Voor Infographic Vector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 bwMode="auto">
          <a:xfrm>
            <a:off x="8403829" y="1870567"/>
            <a:ext cx="3295262" cy="31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0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911" y="-77055"/>
            <a:ext cx="10515600" cy="1325563"/>
          </a:xfrm>
        </p:spPr>
        <p:txBody>
          <a:bodyPr/>
          <a:lstStyle/>
          <a:p>
            <a:r>
              <a:rPr lang="nl-NL" dirty="0" smtClean="0"/>
              <a:t>LA 1 Inventarisatie opdracht en plangebied</a:t>
            </a:r>
            <a:endParaRPr lang="nl-N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5898" y="1538794"/>
            <a:ext cx="6132330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Leerproduct	</a:t>
            </a:r>
            <a:r>
              <a:rPr lang="nl-NL" sz="16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Informatie over de locatie op het gebied van: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g</a:t>
            </a: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rondsoort</a:t>
            </a:r>
            <a:endParaRPr lang="nl-NL" sz="16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flora en fauna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infrastructuur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historie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753" y="1538794"/>
            <a:ext cx="891985" cy="108852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388" y="1727200"/>
            <a:ext cx="3554359" cy="247247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8133387" y="4579973"/>
            <a:ext cx="35543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 smtClean="0">
                <a:hlinkClick r:id="rId6"/>
              </a:rPr>
              <a:t>https</a:t>
            </a:r>
            <a:r>
              <a:rPr lang="nl-NL" sz="1050" dirty="0">
                <a:hlinkClick r:id="rId6"/>
              </a:rPr>
              <a:t>://tilburg.maps.arcgis.com/apps/webappviewer/index.html?id=a28c727ff10f4286bcb4582fbda2279e</a:t>
            </a:r>
            <a:endParaRPr lang="nl-NL" sz="1050" dirty="0"/>
          </a:p>
        </p:txBody>
      </p:sp>
      <p:sp>
        <p:nvSpPr>
          <p:cNvPr id="9" name="Rechthoek 8"/>
          <p:cNvSpPr/>
          <p:nvPr/>
        </p:nvSpPr>
        <p:spPr>
          <a:xfrm>
            <a:off x="8133387" y="4309030"/>
            <a:ext cx="2701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Bomenkaart Tilburg</a:t>
            </a: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9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911" y="-77055"/>
            <a:ext cx="10515600" cy="1325563"/>
          </a:xfrm>
        </p:spPr>
        <p:txBody>
          <a:bodyPr/>
          <a:lstStyle/>
          <a:p>
            <a:r>
              <a:rPr lang="nl-NL" dirty="0" smtClean="0"/>
              <a:t>LA 1 Inventarisatie opdracht en plangebied</a:t>
            </a:r>
            <a:endParaRPr lang="nl-N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00202" y="1412942"/>
            <a:ext cx="2974702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9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Leerproduct	</a:t>
            </a:r>
            <a:r>
              <a:rPr lang="nl-NL" sz="9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Informatie over de locatie op het gebied van: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g</a:t>
            </a: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rondsoort</a:t>
            </a:r>
            <a:endParaRPr lang="nl-NL" sz="9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flora en fauna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infrastructuur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historie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420" y="1412942"/>
            <a:ext cx="663000" cy="67100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4914901" y="1327284"/>
            <a:ext cx="69215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Opdracht flora en fauna</a:t>
            </a:r>
          </a:p>
          <a:p>
            <a:pPr fontAlgn="base"/>
            <a:endParaRPr lang="nl-NL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</a:rPr>
              <a:t>Verzamel minimaal 6 foto’s met verschillende planten en bomen in het gebied rondom de Hall of Fame.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</a:rPr>
              <a:t>Vermeld bij iedere foto de locatie en de (Latijnse) naam van de plant of boom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</a:rPr>
              <a:t>Gebruik o.a. de bomenkaart van Tilburg en Google </a:t>
            </a:r>
            <a:r>
              <a:rPr lang="nl-NL" sz="2000" dirty="0" err="1" smtClean="0">
                <a:latin typeface="Calibri" panose="020F0502020204030204" pitchFamily="34" charset="0"/>
              </a:rPr>
              <a:t>streetview</a:t>
            </a:r>
            <a:endParaRPr lang="nl-NL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6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2064424"/>
            <a:ext cx="5238751" cy="3352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911" y="-77055"/>
            <a:ext cx="10515600" cy="1325563"/>
          </a:xfrm>
        </p:spPr>
        <p:txBody>
          <a:bodyPr/>
          <a:lstStyle/>
          <a:p>
            <a:r>
              <a:rPr lang="nl-NL" dirty="0" smtClean="0"/>
              <a:t>Aan de slag!!</a:t>
            </a:r>
            <a:endParaRPr lang="nl-N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00202" y="1412942"/>
            <a:ext cx="2974702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9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Leerproduct	</a:t>
            </a:r>
            <a:r>
              <a:rPr lang="nl-NL" sz="9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Informatie over de locatie op het gebied van: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g</a:t>
            </a: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rondsoort</a:t>
            </a:r>
            <a:endParaRPr lang="nl-NL" sz="9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flora en fauna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infrastructuur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historie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9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420" y="1412942"/>
            <a:ext cx="663000" cy="67100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158686" y="3510046"/>
            <a:ext cx="69215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Opdracht 2 - flora en fauna</a:t>
            </a:r>
          </a:p>
          <a:p>
            <a:pPr fontAlgn="base"/>
            <a:endParaRPr lang="nl-NL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</a:rPr>
              <a:t>Verzamel minimaal 6 foto’s met verschillende planten en bomen in het gebied rondom de Hall of Fame.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</a:rPr>
              <a:t>Vermeld bij iedere foto de locatie en de (Latijnse) naam van de plant of boom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</a:rPr>
              <a:t>Gebruik o.a. de bomenkaart van Tilburg en Google </a:t>
            </a:r>
            <a:r>
              <a:rPr lang="nl-NL" sz="2000" dirty="0" err="1" smtClean="0">
                <a:latin typeface="Calibri" panose="020F0502020204030204" pitchFamily="34" charset="0"/>
              </a:rPr>
              <a:t>streetview</a:t>
            </a:r>
            <a:endParaRPr lang="nl-NL" sz="1400" dirty="0">
              <a:latin typeface="Calibri" panose="020F050202020403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158686" y="1103276"/>
            <a:ext cx="69215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Opdracht 1 opdrachtgever</a:t>
            </a:r>
          </a:p>
          <a:p>
            <a:pPr fontAlgn="base"/>
            <a:endParaRPr lang="nl-NL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</a:rPr>
              <a:t>Stel een topic lijst samen over welke onderwerpen je informatie zou willen.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</a:rPr>
              <a:t>Minimaal 5 onderwerpen.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Deadline vandaag!</a:t>
            </a:r>
            <a:r>
              <a:rPr lang="nl-NL" sz="2000" dirty="0" smtClean="0">
                <a:latin typeface="Calibri" panose="020F0502020204030204" pitchFamily="34" charset="0"/>
              </a:rPr>
              <a:t> </a:t>
            </a:r>
            <a:endParaRPr lang="nl-NL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r>
              <a:rPr lang="nl-NL" dirty="0" smtClean="0"/>
              <a:t>Vorige week</a:t>
            </a:r>
            <a:endParaRPr lang="nl-NL" dirty="0"/>
          </a:p>
          <a:p>
            <a:r>
              <a:rPr lang="nl-NL" dirty="0"/>
              <a:t>Periode planning</a:t>
            </a:r>
          </a:p>
          <a:p>
            <a:r>
              <a:rPr lang="nl-NL" dirty="0" smtClean="0"/>
              <a:t>Opdrachtgever </a:t>
            </a:r>
            <a:r>
              <a:rPr lang="nl-NL" dirty="0"/>
              <a:t>en opdrachten</a:t>
            </a:r>
          </a:p>
          <a:p>
            <a:r>
              <a:rPr lang="nl-NL" dirty="0" smtClean="0"/>
              <a:t>Week 2</a:t>
            </a:r>
            <a:endParaRPr lang="nl-NL" dirty="0"/>
          </a:p>
          <a:p>
            <a:r>
              <a:rPr lang="nl-NL" dirty="0" smtClean="0"/>
              <a:t>Opdracht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2050" name="Picture 2" descr="Plan Transparent Png - Planning Icon Png, Png Download - kind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126" y="1567046"/>
            <a:ext cx="3353960" cy="349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week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2052" name="Picture 4" descr="https://scontent-amt2-1.xx.fbcdn.net/v/t1.0-9/61372764_1952993098134776_3155822908312387584_o.jpg?_nc_cat=102&amp;_nc_sid=6e5ad9&amp;_nc_ohc=P1kSSfnQquoAX-Iqpv9&amp;_nc_ht=scontent-amt2-1.xx&amp;oh=da3cf897c5d56fd81e27bc3840ca3dfd&amp;oe=5EBE3B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40" y="1972259"/>
            <a:ext cx="7739312" cy="304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all-of-fame-logo - Tilburg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t="12655" r="17619" b="13458"/>
          <a:stretch/>
        </p:blipFill>
        <p:spPr bwMode="auto">
          <a:xfrm>
            <a:off x="10250148" y="2024638"/>
            <a:ext cx="1405817" cy="11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meente Tilburg | Aerde advies &amp; bouwmanagement Tilburg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/>
          <a:stretch/>
        </p:blipFill>
        <p:spPr bwMode="auto">
          <a:xfrm>
            <a:off x="10026201" y="3497100"/>
            <a:ext cx="1853712" cy="12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3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week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223001" y="1927136"/>
            <a:ext cx="5753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>
                <a:solidFill>
                  <a:srgbClr val="000000"/>
                </a:solidFill>
                <a:cs typeface="Times New Roman" panose="02020603050405020304" pitchFamily="18" charset="0"/>
              </a:rPr>
              <a:t>“Het gebied rondom de Hall of Fame verandert, daardoor ontstaat er ruimte voor nieuwe creatieve ideeën voor én door Tilburgers.”</a:t>
            </a:r>
            <a:endParaRPr lang="nl-NL" sz="2400">
              <a:cs typeface="Times New Roman" panose="02020603050405020304" pitchFamily="18" charset="0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584200" y="1927136"/>
            <a:ext cx="5410200" cy="3982192"/>
            <a:chOff x="584200" y="1927136"/>
            <a:chExt cx="5410200" cy="3982191"/>
          </a:xfrm>
        </p:grpSpPr>
        <p:pic>
          <p:nvPicPr>
            <p:cNvPr id="8" name="Picture 2" descr="Frederik Theuwis nieuwe directeur Hall of Fa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00" y="1927136"/>
              <a:ext cx="5314200" cy="3118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200" y="5111990"/>
              <a:ext cx="1892811" cy="428004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584200" y="5539995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>
                  <a:solidFill>
                    <a:srgbClr val="002060"/>
                  </a:solidFill>
                </a:rPr>
                <a:t>Directeur Hall of Fame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15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week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8201" y="1523432"/>
            <a:ext cx="692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Samen met Helicon MBO Tilburg wil Frederik  ontwerpen aanleveren bij de gemeente Tilburg waarbij het vergroten van de leefbaarheid centraal moet staan. De ontwerpen zijn onderverdeeld in verschillende thema’s; lifestyle, biobased economy, vrijetijd, water &amp; energie en stad &amp; wijk. </a:t>
            </a:r>
          </a:p>
        </p:txBody>
      </p:sp>
      <p:pic>
        <p:nvPicPr>
          <p:cNvPr id="14" name="Picture 2" descr="http://vervoortarchitecten.nl/wp-content/uploads/2019/01/2-20101220_perspectief-en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570467"/>
            <a:ext cx="3442629" cy="22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838200" y="2915384"/>
            <a:ext cx="546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Lifestyle</a:t>
            </a:r>
            <a:r>
              <a:rPr lang="nl-NL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l-NL" sz="1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600" dirty="0">
                <a:solidFill>
                  <a:srgbClr val="000000"/>
                </a:solidFill>
                <a:latin typeface="Calibri" panose="020F0502020204030204" pitchFamily="34" charset="0"/>
              </a:rPr>
              <a:t>Hoe kan je het gebied in én rondom de Hall of Fame zo inrichten dat je de doelgroep aantrekkelijk gezond laat consumeren? </a:t>
            </a:r>
            <a:endParaRPr lang="nl-NL" sz="1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l-NL" sz="1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Biobased</a:t>
            </a:r>
            <a:r>
              <a:rPr lang="nl-NL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economy</a:t>
            </a:r>
            <a:endParaRPr lang="nl-NL" sz="1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600" dirty="0">
                <a:solidFill>
                  <a:srgbClr val="000000"/>
                </a:solidFill>
                <a:latin typeface="Calibri" panose="020F0502020204030204" pitchFamily="34" charset="0"/>
              </a:rPr>
              <a:t>Hoe kan in het gebied in én rondom de Hall of Fame zichtbaarheid  geven aan afvalstromen en reststromen. </a:t>
            </a:r>
          </a:p>
          <a:p>
            <a:pPr fontAlgn="base"/>
            <a:endParaRPr lang="nl-NL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l-NL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Water &amp; Energie</a:t>
            </a:r>
            <a:r>
              <a:rPr lang="nl-NL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l-NL" sz="1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600" dirty="0">
                <a:solidFill>
                  <a:srgbClr val="000000"/>
                </a:solidFill>
                <a:latin typeface="Calibri" panose="020F0502020204030204" pitchFamily="34" charset="0"/>
              </a:rPr>
              <a:t>Hall of Fame zoekt een creatieve oplossing voor het grote aanbod van (regen)water. </a:t>
            </a:r>
            <a:endParaRPr lang="nl-NL" sz="1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l-NL" sz="16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6299200" y="291538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nl-NL" sz="1600" b="1">
                <a:solidFill>
                  <a:srgbClr val="000000"/>
                </a:solidFill>
                <a:latin typeface="Calibri" panose="020F0502020204030204" pitchFamily="34" charset="0"/>
              </a:rPr>
              <a:t>Vrijetijd</a:t>
            </a:r>
            <a:r>
              <a:rPr lang="nl-NL" sz="16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l-NL" sz="16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600">
                <a:solidFill>
                  <a:srgbClr val="000000"/>
                </a:solidFill>
                <a:latin typeface="Calibri" panose="020F0502020204030204" pitchFamily="34" charset="0"/>
              </a:rPr>
              <a:t>Hoe kan in het gebied in én rondom de Hall of Fame rekening worden gehouden met diversiteit van festivals voor verschillende doelgroepen  </a:t>
            </a:r>
            <a:endParaRPr lang="nl-NL" sz="16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6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l-NL" sz="16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600" b="1">
                <a:solidFill>
                  <a:srgbClr val="000000"/>
                </a:solidFill>
                <a:latin typeface="Calibri" panose="020F0502020204030204" pitchFamily="34" charset="0"/>
              </a:rPr>
              <a:t>Stad &amp; wijk</a:t>
            </a:r>
            <a:r>
              <a:rPr lang="nl-NL" sz="16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l-NL" sz="16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600">
                <a:solidFill>
                  <a:srgbClr val="000000"/>
                </a:solidFill>
                <a:latin typeface="Calibri" panose="020F0502020204030204" pitchFamily="34" charset="0"/>
              </a:rPr>
              <a:t>Hoe kan je het gebied zo inrichten dat je de burgers/ bewoners actief kan laten deelnemen aan- en  meer betrokken kan laten zijn bij de activiteiten van Hall of Fame. </a:t>
            </a:r>
            <a:endParaRPr lang="nl-NL" sz="160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9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911" y="-77055"/>
            <a:ext cx="10515600" cy="1325563"/>
          </a:xfrm>
        </p:spPr>
        <p:txBody>
          <a:bodyPr/>
          <a:lstStyle/>
          <a:p>
            <a:r>
              <a:rPr lang="nl-NL"/>
              <a:t>Periode planning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36219"/>
              </p:ext>
            </p:extLst>
          </p:nvPr>
        </p:nvGraphicFramePr>
        <p:xfrm>
          <a:off x="319314" y="1728646"/>
          <a:ext cx="11596915" cy="229206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65370">
                  <a:extLst>
                    <a:ext uri="{9D8B030D-6E8A-4147-A177-3AD203B41FA5}">
                      <a16:colId xmlns:a16="http://schemas.microsoft.com/office/drawing/2014/main" val="1578936107"/>
                    </a:ext>
                  </a:extLst>
                </a:gridCol>
                <a:gridCol w="3643038">
                  <a:extLst>
                    <a:ext uri="{9D8B030D-6E8A-4147-A177-3AD203B41FA5}">
                      <a16:colId xmlns:a16="http://schemas.microsoft.com/office/drawing/2014/main" val="1136983101"/>
                    </a:ext>
                  </a:extLst>
                </a:gridCol>
                <a:gridCol w="6888507">
                  <a:extLst>
                    <a:ext uri="{9D8B030D-6E8A-4147-A177-3AD203B41FA5}">
                      <a16:colId xmlns:a16="http://schemas.microsoft.com/office/drawing/2014/main" val="216701441"/>
                    </a:ext>
                  </a:extLst>
                </a:gridCol>
              </a:tblGrid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</a:rPr>
                        <a:t>Week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</a:rPr>
                        <a:t>Inhoud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</a:rPr>
                        <a:t>Belangrijke data 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/>
                </a:tc>
                <a:extLst>
                  <a:ext uri="{0D108BD9-81ED-4DB2-BD59-A6C34878D82A}">
                    <a16:rowId xmlns:a16="http://schemas.microsoft.com/office/drawing/2014/main" val="4004620440"/>
                  </a:ext>
                </a:extLst>
              </a:tr>
              <a:tr h="327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1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</a:rPr>
                        <a:t>Opstart periode + introductie IBS</a:t>
                      </a:r>
                      <a:endParaRPr lang="nl-NL" sz="1200" dirty="0">
                        <a:effectLst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2791" marR="62791" marT="0" marB="0"/>
                </a:tc>
                <a:extLst>
                  <a:ext uri="{0D108BD9-81ED-4DB2-BD59-A6C34878D82A}">
                    <a16:rowId xmlns:a16="http://schemas.microsoft.com/office/drawing/2014/main" val="3720718670"/>
                  </a:ext>
                </a:extLst>
              </a:tr>
              <a:tr h="3245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MEIVAKANTIE</a:t>
                      </a:r>
                    </a:p>
                  </a:txBody>
                  <a:tcPr marL="62791" marR="62791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0" marR="627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33241"/>
                  </a:ext>
                </a:extLst>
              </a:tr>
              <a:tr h="323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2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Inventarisatie gebied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Introductie opdrachtgever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Lessen</a:t>
                      </a:r>
                      <a:endParaRPr lang="nl-N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Versie 1 </a:t>
                      </a:r>
                      <a:r>
                        <a:rPr lang="nl-NL" sz="15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nl-NL" sz="15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Inventarisatie en plangebied</a:t>
                      </a:r>
                      <a:endParaRPr lang="nl-NL" sz="15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1" marR="62791" marT="0" marB="0"/>
                </a:tc>
                <a:extLst>
                  <a:ext uri="{0D108BD9-81ED-4DB2-BD59-A6C34878D82A}">
                    <a16:rowId xmlns:a16="http://schemas.microsoft.com/office/drawing/2014/main" val="834559351"/>
                  </a:ext>
                </a:extLst>
              </a:tr>
              <a:tr h="51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3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dirty="0">
                          <a:effectLst/>
                        </a:rPr>
                        <a:t>Lessen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dirty="0">
                          <a:effectLst/>
                        </a:rPr>
                        <a:t>Donderdag en vrijdag vrij i.v.m. Hemelvaart     </a:t>
                      </a:r>
                      <a:endParaRPr lang="nl-NL" sz="1200" dirty="0">
                        <a:effectLst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Dinsdag 19-05</a:t>
                      </a:r>
                      <a:r>
                        <a:rPr lang="nl-NL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herkansing</a:t>
                      </a:r>
                      <a:r>
                        <a:rPr lang="nl-N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portfolio deadline periode 3 </a:t>
                      </a:r>
                      <a:r>
                        <a:rPr lang="nl-NL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(incl. Mijn</a:t>
                      </a:r>
                      <a:r>
                        <a:rPr lang="nl-NL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leefomgeving (MT-V-SM41C)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Versie 2 </a:t>
                      </a:r>
                      <a:r>
                        <a:rPr lang="nl-NL" sz="15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nl-NL" sz="15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Inventarisatie en plangebied</a:t>
                      </a:r>
                      <a:endParaRPr lang="nl-NL" sz="15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1" marR="62791" marT="0" marB="0"/>
                </a:tc>
                <a:extLst>
                  <a:ext uri="{0D108BD9-81ED-4DB2-BD59-A6C34878D82A}">
                    <a16:rowId xmlns:a16="http://schemas.microsoft.com/office/drawing/2014/main" val="28441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54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524000" y="0"/>
            <a:ext cx="928688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12680" y="915758"/>
            <a:ext cx="3954697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Leerdoelen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Wensen van de opdrachtgever in kaart brengen 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inventarisatie maken van het plangebied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Beschikbare bronnen raadplegen en informatie verwerken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15469" y="1952660"/>
            <a:ext cx="3949719" cy="2631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Leerproduct	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Informatie over de locatie op het gebied van: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Grondsoort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flora en fauna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infrastructuur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historie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380351" y="920350"/>
            <a:ext cx="3193256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Samenwerken</a:t>
            </a:r>
            <a:endParaRPr lang="nl-NL" sz="110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Plaats je product op het Leerplatform.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Bekijk leerproducten van anderen en geef feedback.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Verbeter je leerproduct en plaats versie 2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Deze opdracht maak je met je projectgroep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Versie 1 15-05-2020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Versie 2 22-05-2020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389084" y="2540600"/>
            <a:ext cx="3184525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Bijeenkomsten</a:t>
            </a:r>
            <a:r>
              <a:rPr lang="nl-NL" sz="1100" b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  <a:endParaRPr lang="nl-NL" sz="110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IBS lessen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Bezoek locatie (indien mogelijk)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7389084" y="3524641"/>
            <a:ext cx="3184525" cy="567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6209" indent="-176209" defTabSz="457189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76209" algn="l"/>
                <a:tab pos="1163610" algn="l"/>
              </a:tabLst>
            </a:pPr>
            <a:r>
              <a:rPr lang="nl-NL" sz="1100" b="1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Bronnen</a:t>
            </a:r>
            <a:br>
              <a:rPr lang="nl-NL" sz="1100" b="1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nl-NL" sz="1051">
                <a:solidFill>
                  <a:prstClr val="black"/>
                </a:solidFill>
                <a:latin typeface="Arial" charset="0"/>
                <a:hlinkClick r:id="rId3"/>
              </a:rPr>
              <a:t>http://www.buurtmonitor.nl</a:t>
            </a:r>
            <a:endParaRPr lang="nl-NL" sz="1051">
              <a:solidFill>
                <a:prstClr val="black"/>
              </a:solidFill>
              <a:latin typeface="Arial" charset="0"/>
            </a:endParaRPr>
          </a:p>
          <a:p>
            <a:pPr marL="176209" indent="-176209" defTabSz="457189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76209" algn="l"/>
                <a:tab pos="1163610" algn="l"/>
              </a:tabLst>
            </a:pPr>
            <a:r>
              <a:rPr lang="nl-NL" sz="105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  <a:hlinkClick r:id="rId4"/>
              </a:rPr>
              <a:t>http://www.edugis.nl</a:t>
            </a:r>
            <a:endParaRPr lang="nl-NL" sz="1051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4348" name="Tekstvak 23"/>
          <p:cNvSpPr txBox="1">
            <a:spLocks noChangeArrowheads="1"/>
          </p:cNvSpPr>
          <p:nvPr/>
        </p:nvSpPr>
        <p:spPr bwMode="auto">
          <a:xfrm>
            <a:off x="2568206" y="223842"/>
            <a:ext cx="9148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400" i="1">
                <a:solidFill>
                  <a:prstClr val="black"/>
                </a:solidFill>
                <a:latin typeface="Calibri" pitchFamily="34" charset="0"/>
              </a:rPr>
              <a:t>     </a:t>
            </a:r>
            <a:r>
              <a:rPr lang="nl-NL" sz="2800">
                <a:solidFill>
                  <a:prstClr val="black"/>
                </a:solidFill>
                <a:latin typeface="Calibri"/>
                <a:cs typeface="Calibri"/>
              </a:rPr>
              <a:t>1920_IRG_1_Inventarisatie opdracht en plangebied</a:t>
            </a:r>
          </a:p>
        </p:txBody>
      </p:sp>
      <p:sp>
        <p:nvSpPr>
          <p:cNvPr id="17" name="Rechthoek 16"/>
          <p:cNvSpPr/>
          <p:nvPr/>
        </p:nvSpPr>
        <p:spPr>
          <a:xfrm>
            <a:off x="2452688" y="6704013"/>
            <a:ext cx="8215312" cy="1524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0"/>
            <a:ext cx="1275008" cy="91554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2485058" y="853290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1037" y="2037298"/>
            <a:ext cx="263291" cy="321303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5057" y="4659690"/>
            <a:ext cx="266283" cy="41630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9777" y="915757"/>
            <a:ext cx="385812" cy="263055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40556" y="3518983"/>
            <a:ext cx="299225" cy="29079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11" cstate="print"/>
          <a:srcRect l="17050" t="33024" r="61669" b="30375"/>
          <a:stretch/>
        </p:blipFill>
        <p:spPr>
          <a:xfrm>
            <a:off x="7040554" y="2543134"/>
            <a:ext cx="269391" cy="260485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812679" y="4666000"/>
            <a:ext cx="3952509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100" b="1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Leerpad		</a:t>
            </a:r>
            <a:r>
              <a:rPr lang="nl-NL" sz="1100" b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  <a:r>
              <a:rPr lang="nl-NL" sz="11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nl-NL" sz="11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nl-NL" sz="11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- </a:t>
            </a: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Ga op zoek naar informatie over bovengenoemde onderwerpen.</a:t>
            </a:r>
            <a:b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</a:b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- Gebruik beschikbare bronnen om informatieve afbeeldingen te kunnen maken en vinden. Je kunt ook eigen gemaakte foto’s van het gebied in je verslag gebruiken.</a:t>
            </a:r>
            <a:b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</a:b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- Maak een kaart van het plangebied. Denk aan de schaal.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10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- Zoek vergelijkbare initiatieven in Nederland om inspiratie op te doen voor het ontwerp.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100" b="1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Maak veel gebruik van afbeeldingen om je verhaal te ondersteunen.</a:t>
            </a:r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t="7129" r="15621" b="21880"/>
          <a:stretch/>
        </p:blipFill>
        <p:spPr bwMode="auto">
          <a:xfrm>
            <a:off x="7389083" y="4255431"/>
            <a:ext cx="3184525" cy="20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1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911" y="-77055"/>
            <a:ext cx="10515600" cy="1325563"/>
          </a:xfrm>
        </p:spPr>
        <p:txBody>
          <a:bodyPr/>
          <a:lstStyle/>
          <a:p>
            <a:r>
              <a:rPr lang="nl-NL" dirty="0" smtClean="0"/>
              <a:t>LA 1 Inventarisatie opdracht en plangebied</a:t>
            </a:r>
            <a:endParaRPr lang="nl-N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5898" y="1538794"/>
            <a:ext cx="6132330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Leerproduct	</a:t>
            </a:r>
            <a:r>
              <a:rPr lang="nl-NL" sz="16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latin typeface="Calibri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Informatie over de locatie op het gebied van: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g</a:t>
            </a: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rondsoort</a:t>
            </a:r>
            <a:endParaRPr lang="nl-NL" sz="16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flora en fauna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infrastructuur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latin typeface="Calibri"/>
                <a:ea typeface="Calibri" pitchFamily="34" charset="0"/>
                <a:cs typeface="Arial" charset="0"/>
              </a:rPr>
              <a:t>historie</a:t>
            </a: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753" y="1538794"/>
            <a:ext cx="891985" cy="1088520"/>
          </a:xfrm>
          <a:prstGeom prst="rect">
            <a:avLst/>
          </a:prstGeom>
        </p:spPr>
      </p:pic>
      <p:pic>
        <p:nvPicPr>
          <p:cNvPr id="3078" name="Picture 6" descr="Bonstaete - Sketchup vs Floorplanner, welke tekentool kies je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15" y="2090056"/>
            <a:ext cx="3550610" cy="184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 17"/>
          <p:cNvSpPr/>
          <p:nvPr/>
        </p:nvSpPr>
        <p:spPr>
          <a:xfrm>
            <a:off x="8244515" y="3944564"/>
            <a:ext cx="2985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</a:rPr>
              <a:t>Floorplanner.com</a:t>
            </a:r>
          </a:p>
          <a:p>
            <a:pPr fontAlgn="base"/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</a:rPr>
              <a:t>Sketchup.com</a:t>
            </a:r>
          </a:p>
        </p:txBody>
      </p:sp>
    </p:spTree>
    <p:extLst>
      <p:ext uri="{BB962C8B-B14F-4D97-AF65-F5344CB8AC3E}">
        <p14:creationId xmlns:p14="http://schemas.microsoft.com/office/powerpoint/2010/main" val="342063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911" y="-77055"/>
            <a:ext cx="10515600" cy="1325563"/>
          </a:xfrm>
        </p:spPr>
        <p:txBody>
          <a:bodyPr/>
          <a:lstStyle/>
          <a:p>
            <a:r>
              <a:rPr lang="nl-NL" dirty="0" smtClean="0"/>
              <a:t>LA 1 Inventarisatie opdracht en plangebied</a:t>
            </a:r>
            <a:endParaRPr lang="nl-N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5898" y="1538794"/>
            <a:ext cx="6132330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Leerproduct	</a:t>
            </a:r>
            <a:r>
              <a:rPr lang="nl-NL" sz="16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Informatie over de locatie op het gebied van: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g</a:t>
            </a: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rondsoort</a:t>
            </a:r>
            <a:endParaRPr lang="nl-NL" sz="16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flora en fauna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infrastructuur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charset="0"/>
              </a:rPr>
              <a:t>historie</a:t>
            </a: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 </a:t>
            </a:r>
          </a:p>
          <a:p>
            <a:pPr marL="171446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Mogelijkheden op gebied van recreatie;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Duurzaamheid op gebied van water &amp; energie;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hoe een gezonde leefstijl gestimuleerd kan worden; 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vergroten van de leefbaarheid in het gebied.</a:t>
            </a:r>
          </a:p>
          <a:p>
            <a:pPr marL="628635" lvl="1" indent="-17144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6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het optimaliseren van reststromen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753" y="1538794"/>
            <a:ext cx="891985" cy="10885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388" y="2083054"/>
            <a:ext cx="3660557" cy="25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867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1380DD-6FE4-41D1-8ABE-5BCBA20A71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93CD5D-1105-4FE9-B5B6-0E4D1B7C3B1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47a28104-336f-447d-946e-e305ac2bcd47"/>
    <ds:schemaRef ds:uri="http://schemas.microsoft.com/office/2006/metadata/properties"/>
    <ds:schemaRef ds:uri="34354c1b-6b8c-435b-ad50-990538c1955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CA522F-31C9-4B60-84A0-581C5DB7D76B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1405</Words>
  <Application>Microsoft Office PowerPoint</Application>
  <PresentationFormat>Breedbeeld</PresentationFormat>
  <Paragraphs>247</Paragraphs>
  <Slides>16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Times New Roman</vt:lpstr>
      <vt:lpstr>Kantoorthema</vt:lpstr>
      <vt:lpstr>Office-thema</vt:lpstr>
      <vt:lpstr>Weekstart IBS Inrichting van een gebied</vt:lpstr>
      <vt:lpstr>Inhoud </vt:lpstr>
      <vt:lpstr>Vorige week</vt:lpstr>
      <vt:lpstr>Vorige week</vt:lpstr>
      <vt:lpstr>Vorige week</vt:lpstr>
      <vt:lpstr>Periode planning</vt:lpstr>
      <vt:lpstr>PowerPoint-presentatie</vt:lpstr>
      <vt:lpstr>LA 1 Inventarisatie opdracht en plangebied</vt:lpstr>
      <vt:lpstr>LA 1 Inventarisatie opdracht en plangebied</vt:lpstr>
      <vt:lpstr>LA 1 Inventarisatie opdracht en plangebied</vt:lpstr>
      <vt:lpstr>LA 1 Inventarisatie opdracht en plangebied</vt:lpstr>
      <vt:lpstr>LA 1 Inventarisatie opdracht en plangebied</vt:lpstr>
      <vt:lpstr>LA 1 Inventarisatie opdracht en plangebied</vt:lpstr>
      <vt:lpstr>LA 1 Inventarisatie opdracht en plangebied</vt:lpstr>
      <vt:lpstr>Vragen? </vt:lpstr>
      <vt:lpstr>Aan de slag!!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Thomas Noordeloos</cp:lastModifiedBy>
  <cp:revision>22</cp:revision>
  <dcterms:created xsi:type="dcterms:W3CDTF">2015-02-09T20:38:33Z</dcterms:created>
  <dcterms:modified xsi:type="dcterms:W3CDTF">2020-05-11T06:59:14Z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